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56" r:id="rId7"/>
    <p:sldId id="257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53B0-2155-43BE-B435-246537B32DF5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0F4F8-01BA-408A-8D3F-59BAB73E35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5" Type="http://schemas.openxmlformats.org/officeDocument/2006/relationships/image" Target="../media/image2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573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pic>
        <p:nvPicPr>
          <p:cNvPr id="2050" name="Picture 2" descr="C:\Users\Таня\Pictures\ру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643998" cy="6429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285728"/>
            <a:ext cx="8598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Как воспитать толерантного человека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7148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Вопросы для обсуждения: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Как вы понимаете, что такое толерантность?</a:t>
            </a:r>
          </a:p>
          <a:p>
            <a:pPr marL="514350" indent="-514350">
              <a:buAutoNum type="arabicPeriod"/>
            </a:pPr>
            <a:r>
              <a:rPr lang="ru-RU" sz="2800" dirty="0"/>
              <a:t> </a:t>
            </a:r>
            <a:r>
              <a:rPr lang="ru-RU" sz="2800" dirty="0" smtClean="0"/>
              <a:t>Считаете ли Вы, что эта тема актуальна?</a:t>
            </a:r>
          </a:p>
          <a:p>
            <a:pPr marL="514350" indent="-514350">
              <a:buAutoNum type="arabicPeriod"/>
            </a:pPr>
            <a:r>
              <a:rPr lang="ru-RU" sz="2800" dirty="0"/>
              <a:t> </a:t>
            </a:r>
            <a:r>
              <a:rPr lang="ru-RU" sz="2800" dirty="0" smtClean="0"/>
              <a:t>Считаете ли Вы себя толерантным человеком?</a:t>
            </a:r>
          </a:p>
          <a:p>
            <a:pPr marL="514350" indent="-514350">
              <a:buAutoNum type="arabicPeriod"/>
            </a:pPr>
            <a:r>
              <a:rPr lang="ru-RU" sz="2800" dirty="0"/>
              <a:t> </a:t>
            </a:r>
            <a:r>
              <a:rPr lang="ru-RU" sz="2800" dirty="0" smtClean="0"/>
              <a:t>Как часто в Вашей семье происходят конфликты?</a:t>
            </a:r>
          </a:p>
          <a:p>
            <a:pPr marL="514350" indent="-514350">
              <a:buAutoNum type="arabicPeriod"/>
            </a:pPr>
            <a:r>
              <a:rPr lang="ru-RU" sz="2800" dirty="0"/>
              <a:t> </a:t>
            </a:r>
            <a:r>
              <a:rPr lang="ru-RU" sz="2800" dirty="0" smtClean="0"/>
              <a:t>Кто из известных для участников собрания людей является для Вас образцом толерантности.</a:t>
            </a:r>
          </a:p>
          <a:p>
            <a:pPr marL="514350" indent="-514350">
              <a:buAutoNum type="arabicPeriod"/>
            </a:pPr>
            <a:r>
              <a:rPr lang="ru-RU" sz="2800" dirty="0"/>
              <a:t> </a:t>
            </a:r>
            <a:r>
              <a:rPr lang="ru-RU" sz="2800" dirty="0" smtClean="0"/>
              <a:t>Что труднее всего даётся Вам, как воспитателям своих детей, в работе по формированию указанного качества?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714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Толерантность </a:t>
            </a:r>
            <a:r>
              <a:rPr lang="ru-RU" sz="3200" dirty="0" smtClean="0"/>
              <a:t>– принятие и правильное понимание форм самовыражения и способов проявления человеческой индивидуальности.</a:t>
            </a:r>
            <a:endParaRPr lang="ru-RU" sz="3200" dirty="0"/>
          </a:p>
        </p:txBody>
      </p:sp>
      <p:pic>
        <p:nvPicPr>
          <p:cNvPr id="3074" name="Picture 2" descr="C:\Users\Таня\Pictures\цветы в рука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643314"/>
            <a:ext cx="3786214" cy="2928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429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u="sng" dirty="0" smtClean="0"/>
              <a:t>Эгоцентризм</a:t>
            </a:r>
            <a:r>
              <a:rPr lang="ru-RU" sz="4000" dirty="0" smtClean="0"/>
              <a:t> (лат. е</a:t>
            </a:r>
            <a:r>
              <a:rPr lang="en-US" sz="4000" dirty="0" smtClean="0"/>
              <a:t>go</a:t>
            </a:r>
            <a:r>
              <a:rPr lang="ru-RU" sz="4000" b="1" dirty="0" smtClean="0">
                <a:solidFill>
                  <a:srgbClr val="FF0000"/>
                </a:solidFill>
              </a:rPr>
              <a:t> я</a:t>
            </a:r>
            <a:r>
              <a:rPr lang="ru-RU" sz="4000" dirty="0" smtClean="0"/>
              <a:t>) – воззрение, ставящее в центр всего мироздания индивидуальное «</a:t>
            </a:r>
            <a:r>
              <a:rPr lang="ru-RU" sz="4000" b="1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/>
              <a:t>» человека. </a:t>
            </a:r>
            <a:endParaRPr lang="ru-RU" sz="4000" dirty="0"/>
          </a:p>
        </p:txBody>
      </p:sp>
      <p:pic>
        <p:nvPicPr>
          <p:cNvPr id="1026" name="Picture 2" descr="C:\Users\Таня\Pictures\задумалс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571744"/>
            <a:ext cx="4214842" cy="3933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42900"/>
            <a:ext cx="9144000" cy="63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Признаки толерантности: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4000" i="1" dirty="0" smtClean="0"/>
              <a:t>уважение человеческого достоинства всех без исключения людей;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уважение различий;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понимание индивидуальной неповторимости человека;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взаимосвязь и </a:t>
            </a:r>
            <a:r>
              <a:rPr lang="ru-RU" sz="4000" i="1" dirty="0" err="1" smtClean="0"/>
              <a:t>взаимодополняемость</a:t>
            </a:r>
            <a:endParaRPr lang="ru-RU" sz="4000" i="1" dirty="0" smtClean="0"/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 религиозная и национальная терпимость;</a:t>
            </a:r>
          </a:p>
          <a:p>
            <a:pPr>
              <a:buFont typeface="Wingdings" pitchFamily="2" charset="2"/>
              <a:buChar char="ü"/>
            </a:pPr>
            <a:r>
              <a:rPr lang="ru-RU" sz="4000" i="1" dirty="0" smtClean="0"/>
              <a:t>патриотизм.</a:t>
            </a:r>
            <a:endParaRPr lang="ru-RU" sz="4000" i="1" dirty="0"/>
          </a:p>
        </p:txBody>
      </p:sp>
      <p:pic>
        <p:nvPicPr>
          <p:cNvPr id="2050" name="Picture 2" descr="C:\Users\Таня\Pictures\74044369847c3f71c1ab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714884"/>
            <a:ext cx="5643570" cy="214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29190" y="357166"/>
            <a:ext cx="4214810" cy="7129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chemeClr val="bg1"/>
                </a:solidFill>
              </a:rPr>
              <a:t>Если ребёнка постоянно критиковать, он учится ненавидеть.</a:t>
            </a:r>
          </a:p>
          <a:p>
            <a:pPr marL="514350" indent="-514350">
              <a:buAutoNum type="arabicPeriod"/>
            </a:pPr>
            <a:r>
              <a:rPr lang="ru-RU" sz="2800" i="1" dirty="0">
                <a:solidFill>
                  <a:schemeClr val="bg1"/>
                </a:solidFill>
              </a:rPr>
              <a:t> Е</a:t>
            </a:r>
            <a:r>
              <a:rPr lang="ru-RU" sz="2800" i="1" dirty="0" smtClean="0">
                <a:solidFill>
                  <a:schemeClr val="bg1"/>
                </a:solidFill>
              </a:rPr>
              <a:t>сли ребёнок живёт во вражде, он учится агрессивности.</a:t>
            </a:r>
          </a:p>
          <a:p>
            <a:pPr marL="514350" indent="-514350">
              <a:buAutoNum type="arabicPeriod"/>
            </a:pP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Если ребёнка высмеивают, он становится замкнутым.</a:t>
            </a:r>
          </a:p>
          <a:p>
            <a:pPr marL="514350" indent="-514350">
              <a:buAutoNum type="arabicPeriod"/>
            </a:pP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Если ребёнок  растёт в упрёках, он учится жить с чувством вины.</a:t>
            </a:r>
          </a:p>
          <a:p>
            <a:pPr marL="514350" indent="-514350"/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endParaRPr lang="ru-RU" sz="2800" i="1" dirty="0">
              <a:solidFill>
                <a:schemeClr val="bg1"/>
              </a:solidFill>
            </a:endParaRPr>
          </a:p>
        </p:txBody>
      </p:sp>
      <p:pic>
        <p:nvPicPr>
          <p:cNvPr id="5" name="Picture 5" descr="43f5fad5467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500042"/>
            <a:ext cx="521970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Правила воспитания толерантного ребёнка.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52" y="0"/>
            <a:ext cx="42862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i="1" dirty="0" smtClean="0"/>
              <a:t>5.   Если ребёнок растёт в терпимости, он учится принимать других.</a:t>
            </a:r>
          </a:p>
          <a:p>
            <a:pPr marL="514350" indent="-514350"/>
            <a:r>
              <a:rPr lang="ru-RU" sz="2800" i="1" dirty="0" smtClean="0"/>
              <a:t>6.   Если ребёнка подбадривают, он учится верить в себя.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sz="2800" i="1" dirty="0" smtClean="0"/>
              <a:t>Если ребёнок растёт в честности, он учится    быть справедливым.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sz="2800" i="1" dirty="0"/>
              <a:t> </a:t>
            </a:r>
            <a:r>
              <a:rPr lang="ru-RU" sz="2800" i="1" dirty="0" smtClean="0"/>
              <a:t>Если ребёнок растёт в безопасности, он учится верить в людей.</a:t>
            </a:r>
          </a:p>
          <a:p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endParaRPr lang="ru-RU" sz="2800" i="1" dirty="0">
              <a:solidFill>
                <a:schemeClr val="bg1"/>
              </a:solidFill>
            </a:endParaRPr>
          </a:p>
        </p:txBody>
      </p:sp>
      <p:pic>
        <p:nvPicPr>
          <p:cNvPr id="6" name="Picture 2" descr="mol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8631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бэб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" name="Picture 6" descr="лес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2" name="Picture 13" descr="яблоко от яблон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0715668" cy="6858000"/>
          </a:xfrm>
          <a:prstGeom prst="rect">
            <a:avLst/>
          </a:prstGeom>
          <a:noFill/>
        </p:spPr>
      </p:pic>
      <p:pic>
        <p:nvPicPr>
          <p:cNvPr id="13" name="Picture 12" descr="дед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4" name="Picture 9" descr="мам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6" name="Picture 10" descr="в горах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7" name="Picture 7" descr="album_pic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033" name="Picture 9" descr="C:\Users\Таня\Pictures\114297_2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034" name="Picture 10" descr="C:\Users\Таня\Pictures\m_629_0424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0715668" cy="6858000"/>
          </a:xfrm>
          <a:prstGeom prst="rect">
            <a:avLst/>
          </a:prstGeom>
          <a:noFill/>
        </p:spPr>
      </p:pic>
      <p:pic>
        <p:nvPicPr>
          <p:cNvPr id="1035" name="Picture 11" descr="C:\Users\Таня\Pictures\m_629_0485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10715668" cy="6858000"/>
          </a:xfrm>
          <a:prstGeom prst="rect">
            <a:avLst/>
          </a:prstGeom>
          <a:noFill/>
        </p:spPr>
      </p:pic>
      <p:pic>
        <p:nvPicPr>
          <p:cNvPr id="1036" name="Picture 12" descr="C:\Users\Таня\Pictures\m_445_0507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037" name="Picture 13" descr="C:\Users\Таня\Pictures\m_2486_0163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0787106" cy="6858000"/>
          </a:xfrm>
          <a:prstGeom prst="rect">
            <a:avLst/>
          </a:prstGeom>
          <a:noFill/>
        </p:spPr>
      </p:pic>
      <p:pic>
        <p:nvPicPr>
          <p:cNvPr id="1038" name="Picture 14" descr="C:\Users\Таня\Pictures\472_0526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" y="0"/>
            <a:ext cx="10787106" cy="6858000"/>
          </a:xfrm>
          <a:prstGeom prst="rect">
            <a:avLst/>
          </a:prstGeom>
          <a:noFill/>
        </p:spPr>
      </p:pic>
      <p:pic>
        <p:nvPicPr>
          <p:cNvPr id="1039" name="Picture 15" descr="C:\Users\Таня\Pictures\m_448_1283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1085854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116013" y="549275"/>
            <a:ext cx="741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>
                <a:solidFill>
                  <a:srgbClr val="002060"/>
                </a:solidFill>
                <a:latin typeface="Monotype Corsiva" pitchFamily="66" charset="0"/>
              </a:rPr>
              <a:t>Спасибо за внимание!</a:t>
            </a:r>
          </a:p>
        </p:txBody>
      </p:sp>
      <p:pic>
        <p:nvPicPr>
          <p:cNvPr id="2050" name="Picture 2" descr="D:\Фото\картинки(2)\chi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786742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249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18</cp:revision>
  <dcterms:created xsi:type="dcterms:W3CDTF">2010-03-22T13:16:32Z</dcterms:created>
  <dcterms:modified xsi:type="dcterms:W3CDTF">2010-03-23T14:05:55Z</dcterms:modified>
</cp:coreProperties>
</file>