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4" r:id="rId5"/>
    <p:sldId id="258" r:id="rId6"/>
    <p:sldId id="259" r:id="rId7"/>
    <p:sldId id="260" r:id="rId8"/>
    <p:sldId id="263" r:id="rId9"/>
    <p:sldId id="261" r:id="rId10"/>
    <p:sldId id="262" r:id="rId11"/>
    <p:sldId id="2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2B69F-658D-4A95-AA78-BD721BB60797}" type="datetimeFigureOut">
              <a:rPr lang="ru-RU" smtClean="0"/>
              <a:pPr/>
              <a:t>24.12.2009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D63C2-F253-4A46-B622-A8FB40F2F7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Трудный диалог с учёбой или как помочь своему ребёнку учиться.</a:t>
            </a:r>
          </a:p>
          <a:p>
            <a:pPr algn="ctr"/>
            <a:r>
              <a:rPr lang="ru-RU" sz="4000" b="1" dirty="0" smtClean="0"/>
              <a:t>Семинар-практикум.</a:t>
            </a:r>
            <a:endParaRPr lang="ru-RU" sz="4000" b="1" dirty="0"/>
          </a:p>
        </p:txBody>
      </p:sp>
      <p:pic>
        <p:nvPicPr>
          <p:cNvPr id="1026" name="Picture 2" descr="C:\Users\Таня\Pictures\уч на книгах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2571744"/>
            <a:ext cx="4572032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solidFill>
                  <a:srgbClr val="FF0000"/>
                </a:solidFill>
              </a:rPr>
              <a:t>Тест «Какой вы родитель?»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Сколько раз тебе повторять?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Посоветуй мне, пожалуйста.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Не знаю, что бы я без тебя делал(а).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И в кого ты такой(</a:t>
            </a:r>
            <a:r>
              <a:rPr lang="ru-RU" sz="2800" b="1" dirty="0" err="1" smtClean="0"/>
              <a:t>ая</a:t>
            </a:r>
            <a:r>
              <a:rPr lang="ru-RU" sz="2800" b="1" dirty="0" smtClean="0"/>
              <a:t>) уродился(</a:t>
            </a:r>
            <a:r>
              <a:rPr lang="ru-RU" sz="2800" b="1" dirty="0" err="1" smtClean="0"/>
              <a:t>лась</a:t>
            </a:r>
            <a:r>
              <a:rPr lang="ru-RU" sz="2800" b="1" dirty="0" smtClean="0"/>
              <a:t>)!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Какие у тебя замечательные друзья!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На кого ж ты похож(а)!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Вот я в твоё время!...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Ты нам опора и помощник!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Ну что за друзья у тебя!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О чём ты </a:t>
            </a:r>
            <a:r>
              <a:rPr lang="ru-RU" sz="2800" b="1" smtClean="0"/>
              <a:t>только думаешь?</a:t>
            </a:r>
            <a:endParaRPr lang="ru-RU" sz="2800" b="1" dirty="0" smtClean="0"/>
          </a:p>
          <a:p>
            <a:pPr marL="514350" indent="-514350">
              <a:buAutoNum type="arabicPeriod"/>
            </a:pPr>
            <a:r>
              <a:rPr lang="ru-RU" sz="2800" b="1" dirty="0" smtClean="0"/>
              <a:t> Какая ты у меня умница!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А ты как считаешь, сынок(доченька)?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У всех дети как дети, а ты?!</a:t>
            </a:r>
          </a:p>
          <a:p>
            <a:pPr marL="514350" indent="-514350">
              <a:buAutoNum type="arabicPeriod"/>
            </a:pPr>
            <a:r>
              <a:rPr lang="ru-RU" sz="2800" b="1" dirty="0" smtClean="0"/>
              <a:t> Какой(</a:t>
            </a:r>
            <a:r>
              <a:rPr lang="ru-RU" sz="2800" b="1" dirty="0" err="1" smtClean="0"/>
              <a:t>ая</a:t>
            </a:r>
            <a:r>
              <a:rPr lang="ru-RU" sz="2800" b="1" dirty="0" smtClean="0"/>
              <a:t>) ты у меня сообразительный(</a:t>
            </a:r>
            <a:r>
              <a:rPr lang="ru-RU" sz="2800" b="1" dirty="0" err="1" smtClean="0"/>
              <a:t>ая</a:t>
            </a:r>
            <a:r>
              <a:rPr lang="ru-RU" sz="2800" b="1" dirty="0" smtClean="0"/>
              <a:t>)!</a:t>
            </a:r>
            <a:endParaRPr lang="ru-RU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42852"/>
            <a:ext cx="91440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/>
              <a:t>Заповеди воспитания:</a:t>
            </a:r>
          </a:p>
          <a:p>
            <a:pPr>
              <a:buFont typeface="Wingdings" pitchFamily="2" charset="2"/>
              <a:buChar char="Ø"/>
            </a:pPr>
            <a:r>
              <a:rPr lang="ru-RU" sz="4000" i="1" dirty="0"/>
              <a:t> </a:t>
            </a:r>
            <a:r>
              <a:rPr lang="ru-RU" sz="3600" i="1" dirty="0" smtClean="0"/>
              <a:t>Найдите в ребёнке что-нибудь, достойное похвалы.</a:t>
            </a:r>
          </a:p>
          <a:p>
            <a:pPr>
              <a:buFont typeface="Wingdings" pitchFamily="2" charset="2"/>
              <a:buChar char="Ø"/>
            </a:pPr>
            <a:r>
              <a:rPr lang="ru-RU" sz="3600" i="1" dirty="0"/>
              <a:t> </a:t>
            </a:r>
            <a:r>
              <a:rPr lang="ru-RU" sz="3600" i="1" dirty="0" smtClean="0"/>
              <a:t>Не ругайте, а учите.</a:t>
            </a:r>
          </a:p>
          <a:p>
            <a:pPr>
              <a:buFont typeface="Wingdings" pitchFamily="2" charset="2"/>
              <a:buChar char="Ø"/>
            </a:pPr>
            <a:r>
              <a:rPr lang="ru-RU" sz="3600" i="1" dirty="0"/>
              <a:t> </a:t>
            </a:r>
            <a:r>
              <a:rPr lang="ru-RU" sz="3600" i="1" dirty="0" smtClean="0"/>
              <a:t>Оцените сильные стороны ребёнка.</a:t>
            </a:r>
          </a:p>
          <a:p>
            <a:pPr>
              <a:buFont typeface="Wingdings" pitchFamily="2" charset="2"/>
              <a:buChar char="Ø"/>
            </a:pPr>
            <a:r>
              <a:rPr lang="ru-RU" sz="3600" i="1" dirty="0"/>
              <a:t> </a:t>
            </a:r>
            <a:r>
              <a:rPr lang="ru-RU" sz="3600" i="1" dirty="0" smtClean="0"/>
              <a:t>Развивайте в ребёнке уверенность в себе.</a:t>
            </a:r>
          </a:p>
          <a:p>
            <a:pPr>
              <a:buFont typeface="Wingdings" pitchFamily="2" charset="2"/>
              <a:buChar char="Ø"/>
            </a:pPr>
            <a:r>
              <a:rPr lang="ru-RU" sz="3600" i="1" dirty="0"/>
              <a:t> </a:t>
            </a:r>
            <a:r>
              <a:rPr lang="ru-RU" sz="3600" i="1" dirty="0" smtClean="0"/>
              <a:t>Напоминайте ребёнку о его успехах.</a:t>
            </a:r>
          </a:p>
          <a:p>
            <a:pPr>
              <a:buFont typeface="Wingdings" pitchFamily="2" charset="2"/>
              <a:buChar char="Ø"/>
            </a:pPr>
            <a:r>
              <a:rPr lang="ru-RU" sz="3600" i="1" dirty="0"/>
              <a:t> </a:t>
            </a:r>
            <a:r>
              <a:rPr lang="ru-RU" sz="3600" i="1" dirty="0" smtClean="0"/>
              <a:t>Идите к цели постепенно.</a:t>
            </a:r>
          </a:p>
          <a:p>
            <a:pPr>
              <a:buFont typeface="Wingdings" pitchFamily="2" charset="2"/>
              <a:buChar char="Ø"/>
            </a:pPr>
            <a:r>
              <a:rPr lang="ru-RU" sz="3600" i="1" dirty="0"/>
              <a:t> </a:t>
            </a:r>
            <a:r>
              <a:rPr lang="ru-RU" sz="3600" i="1" dirty="0" smtClean="0"/>
              <a:t>Никогда не забывайте, что воспитание – длительный процесс, включающий в себя поддержку, поощрение и </a:t>
            </a:r>
            <a:r>
              <a:rPr lang="ru-RU" sz="3600" i="1" smtClean="0"/>
              <a:t>упорный труд.</a:t>
            </a:r>
            <a:endParaRPr lang="ru-RU" sz="36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>
                <a:solidFill>
                  <a:srgbClr val="FF0000"/>
                </a:solidFill>
              </a:rPr>
              <a:t>Структура учебной деятельности: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Учебная задача – то, что должен усвоить ученик, подлежащий усвоению способ действия;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 Учебные действия – то, что ученик должен делать, чтобы сформировать образец усваиваемого действия и воспроизводить этот образец;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 Действия контроля – сопоставление воспроизведённого действия с образцом;</a:t>
            </a:r>
          </a:p>
          <a:p>
            <a:pPr marL="514350" indent="-514350">
              <a:buAutoNum type="arabicPeriod"/>
            </a:pPr>
            <a:r>
              <a:rPr lang="ru-RU" sz="3200" dirty="0" smtClean="0"/>
              <a:t> Действие  оценки – определение того, насколько ученик достиг результата, степени  изменений, которые произошли в ребёнке.</a:t>
            </a:r>
          </a:p>
          <a:p>
            <a:pPr marL="514350" indent="-514350"/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Почему у наших детей снижается интерес к учению?</a:t>
            </a:r>
            <a:endParaRPr lang="ru-RU" sz="4400" dirty="0"/>
          </a:p>
        </p:txBody>
      </p:sp>
      <p:pic>
        <p:nvPicPr>
          <p:cNvPr id="2050" name="Picture 2" descr="C:\Users\Таня\Pictures\сиопа книг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1785926"/>
            <a:ext cx="5643602" cy="4786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FF0000"/>
                </a:solidFill>
              </a:rPr>
              <a:t>Анкета для родителей.</a:t>
            </a:r>
          </a:p>
          <a:p>
            <a:pPr marL="514350" indent="-514350"/>
            <a:r>
              <a:rPr lang="ru-RU" sz="2800" dirty="0" smtClean="0"/>
              <a:t>1.Поддерживаете ли ребёнка в учебной деятельности?</a:t>
            </a:r>
          </a:p>
          <a:p>
            <a:pPr marL="514350" indent="-514350"/>
            <a:r>
              <a:rPr lang="ru-RU" sz="2800" dirty="0" smtClean="0"/>
              <a:t>2. Говорят ли с вами дети «по душам», советуются ли по проблемам?</a:t>
            </a:r>
          </a:p>
          <a:p>
            <a:pPr marL="514350" indent="-514350"/>
            <a:r>
              <a:rPr lang="ru-RU" sz="2800" dirty="0" smtClean="0"/>
              <a:t>3. Назовите самый любимый и самый сложный для вашего ребёнка учебный предмет.</a:t>
            </a:r>
          </a:p>
          <a:p>
            <a:pPr marL="514350" indent="-514350"/>
            <a:r>
              <a:rPr lang="ru-RU" sz="2800" dirty="0" smtClean="0"/>
              <a:t>4. Часто ли вы обсуждаете с ребёнком его учёбу (трудности, взаимоотношения с педагогами)?</a:t>
            </a:r>
          </a:p>
          <a:p>
            <a:pPr marL="514350" indent="-514350"/>
            <a:r>
              <a:rPr lang="ru-RU" sz="2800" dirty="0" smtClean="0"/>
              <a:t>5. Назовите, какой предмет в школьные годы был самым любимым у вас и у вашего мужа?</a:t>
            </a:r>
          </a:p>
          <a:p>
            <a:pPr marL="514350" indent="-514350"/>
            <a:r>
              <a:rPr lang="ru-RU" sz="2800" dirty="0" smtClean="0"/>
              <a:t>6. Назовите, что в течение последней недели  читал ваш ребёнок?</a:t>
            </a:r>
          </a:p>
          <a:p>
            <a:pPr marL="514350" indent="-514350"/>
            <a:r>
              <a:rPr lang="ru-RU" sz="2800" dirty="0" smtClean="0"/>
              <a:t>7. Обсуждаете ли вы со своим ребёнком прочитанные книги, просмотренные телепередачи?</a:t>
            </a:r>
          </a:p>
          <a:p>
            <a:pPr marL="514350" indent="-514350"/>
            <a:r>
              <a:rPr lang="ru-RU" sz="2800" dirty="0" smtClean="0"/>
              <a:t>8. Наказываете ли ребёнка за промахи в учёбе?</a:t>
            </a:r>
          </a:p>
          <a:p>
            <a:pPr marL="514350" indent="-514350"/>
            <a:r>
              <a:rPr lang="ru-RU" sz="2800" dirty="0" smtClean="0"/>
              <a:t>Любит ли ваш ребёнок учиться?</a:t>
            </a:r>
          </a:p>
          <a:p>
            <a:pPr marL="514350" indent="-514350">
              <a:buFont typeface="+mj-lt"/>
              <a:buAutoNum type="arabicPeriod"/>
            </a:pP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u="sng" dirty="0" smtClean="0">
                <a:solidFill>
                  <a:srgbClr val="FF0000"/>
                </a:solidFill>
              </a:rPr>
              <a:t>Ситуация 1. </a:t>
            </a:r>
          </a:p>
          <a:p>
            <a:r>
              <a:rPr lang="ru-RU" sz="5400" dirty="0" smtClean="0"/>
              <a:t>Ребёнок не любит какой-то предмет либо не выполняет его вообще, либо откладывает на последнюю очередь и делает кое-как.</a:t>
            </a:r>
            <a:endParaRPr lang="ru-RU" sz="5400" dirty="0"/>
          </a:p>
        </p:txBody>
      </p:sp>
      <p:pic>
        <p:nvPicPr>
          <p:cNvPr id="3075" name="Picture 3" descr="C:\Users\Таня\Pictures\ноутбу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786322"/>
            <a:ext cx="4143372" cy="20716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57166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u="sng" dirty="0" smtClean="0">
                <a:solidFill>
                  <a:srgbClr val="FF0000"/>
                </a:solidFill>
              </a:rPr>
              <a:t>Ситуация 2.</a:t>
            </a:r>
          </a:p>
          <a:p>
            <a:r>
              <a:rPr lang="ru-RU" sz="5400" dirty="0" smtClean="0"/>
              <a:t>У ребёнка конфликт на почве учёбы.</a:t>
            </a:r>
            <a:endParaRPr lang="ru-RU" sz="5400" dirty="0"/>
          </a:p>
        </p:txBody>
      </p:sp>
      <p:pic>
        <p:nvPicPr>
          <p:cNvPr id="4099" name="Picture 3" descr="C:\Users\Таня\Pictures\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476500"/>
            <a:ext cx="5572164" cy="4095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u="sng" dirty="0" smtClean="0">
                <a:solidFill>
                  <a:srgbClr val="FF0000"/>
                </a:solidFill>
              </a:rPr>
              <a:t>Ситуация 3.</a:t>
            </a:r>
          </a:p>
          <a:p>
            <a:r>
              <a:rPr lang="ru-RU" sz="5400" dirty="0" smtClean="0"/>
              <a:t>Ребёнок не умеет и не любит писать короткие тексты, изложения, сочинения.</a:t>
            </a:r>
            <a:endParaRPr lang="ru-RU" sz="5400" dirty="0"/>
          </a:p>
        </p:txBody>
      </p:sp>
      <p:pic>
        <p:nvPicPr>
          <p:cNvPr id="3" name="Picture 2" descr="C:\Users\Таня\Pictures\задумалс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286124"/>
            <a:ext cx="4000528" cy="33321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u="sng" dirty="0" smtClean="0">
                <a:solidFill>
                  <a:srgbClr val="FF0000"/>
                </a:solidFill>
              </a:rPr>
              <a:t>Ситуация 4.</a:t>
            </a:r>
          </a:p>
          <a:p>
            <a:r>
              <a:rPr lang="ru-RU" sz="5400" dirty="0" smtClean="0"/>
              <a:t>Ребёнок в отчаянии от того, что не может решить задачу.</a:t>
            </a:r>
            <a:endParaRPr lang="ru-RU" sz="5400" dirty="0"/>
          </a:p>
        </p:txBody>
      </p:sp>
      <p:pic>
        <p:nvPicPr>
          <p:cNvPr id="3" name="Picture 2" descr="C:\Users\Таня\Pictures\учени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571744"/>
            <a:ext cx="5146705" cy="4071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u="sng" dirty="0" smtClean="0">
                <a:solidFill>
                  <a:srgbClr val="FF0000"/>
                </a:solidFill>
              </a:rPr>
              <a:t>Ситуация 5.</a:t>
            </a:r>
          </a:p>
          <a:p>
            <a:r>
              <a:rPr lang="ru-RU" sz="5400" dirty="0" smtClean="0"/>
              <a:t>Ребёнок принёс из школы запись в дневнике: отвлекался на уроке…</a:t>
            </a:r>
            <a:endParaRPr lang="ru-RU" sz="5400" dirty="0"/>
          </a:p>
        </p:txBody>
      </p:sp>
      <p:pic>
        <p:nvPicPr>
          <p:cNvPr id="5122" name="Picture 2" descr="C:\Users\Таня\Pictures\папа с сыном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357562"/>
            <a:ext cx="4786346" cy="321471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472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Таня</dc:creator>
  <cp:lastModifiedBy>Таня</cp:lastModifiedBy>
  <cp:revision>18</cp:revision>
  <dcterms:created xsi:type="dcterms:W3CDTF">2009-12-21T17:22:39Z</dcterms:created>
  <dcterms:modified xsi:type="dcterms:W3CDTF">2009-12-24T15:57:36Z</dcterms:modified>
</cp:coreProperties>
</file>